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24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71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727762" y="4397876"/>
            <a:ext cx="3230218" cy="2048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 b="0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close up of a sign&#10;&#10;Description automatically generated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98" y="5517204"/>
            <a:ext cx="1199683" cy="12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3887391" y="987427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2396331" y="57945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685800" y="1122364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23888" y="1709740"/>
            <a:ext cx="78867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3888" y="4589465"/>
            <a:ext cx="78867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825626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825626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9842" y="1681163"/>
            <a:ext cx="3868340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29842" y="2505076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29150" y="1681163"/>
            <a:ext cx="3887391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29150" y="2505076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887391" y="987427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6"/>
            <a:ext cx="9144000" cy="68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8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Helvetica Neue"/>
              <a:buNone/>
              <a:defRPr b="1" i="0" sz="126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b="1" i="0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32661" y="2443420"/>
            <a:ext cx="6999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 with Linux 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628650" y="1825626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Make the cow into the Linux mascot Tux!: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cowsay -f tux I am Tux!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350" y="2924102"/>
            <a:ext cx="3241299" cy="338779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628650" y="1825626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Try out the fortune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fortune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740" y="3279109"/>
            <a:ext cx="7137232" cy="220729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628650" y="1825626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Now make the cow say your fortune using the pipe (|)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fortune | cowsay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103645" y="3632759"/>
            <a:ext cx="36059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pipe command allows two or more commands to be used where the output of the first command is used as the input for the next command</a:t>
            </a:r>
            <a:endParaRPr/>
          </a:p>
        </p:txBody>
      </p:sp>
      <p:cxnSp>
        <p:nvCxnSpPr>
          <p:cNvPr id="181" name="Google Shape;181;p25"/>
          <p:cNvCxnSpPr>
            <a:stCxn id="180" idx="0"/>
          </p:cNvCxnSpPr>
          <p:nvPr/>
        </p:nvCxnSpPr>
        <p:spPr>
          <a:xfrm flipH="1" rot="10800000">
            <a:off x="1906620" y="2912759"/>
            <a:ext cx="723600" cy="720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600" y="3127426"/>
            <a:ext cx="4282144" cy="251137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628650" y="1825626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Try to use the lolcat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fortune | lolcat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57" y="3362593"/>
            <a:ext cx="7042685" cy="88107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628650" y="1825626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Have a cow say a fortune while using the lolcat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fortune | cowsay | lolcat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528" y="3255214"/>
            <a:ext cx="4524944" cy="271015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628650" y="1690690"/>
            <a:ext cx="81854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about tux?!: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fortune | cowsay -f tux | lolcat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100" y="2822137"/>
            <a:ext cx="4561799" cy="326003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628650" y="365128"/>
            <a:ext cx="7886700" cy="82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628649" y="1187778"/>
            <a:ext cx="8336241" cy="485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about the Ghostbusters?: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cowsay -f ghostbusters Who you gonna call? | lolcat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216" y="2381373"/>
            <a:ext cx="4015568" cy="364810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if you misspell “ls”?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command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r>
              <a:rPr lang="en-US"/>
              <a:t> is used so often, and is typed in so quickly that it is misspelled as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</a:t>
            </a:r>
            <a:r>
              <a:rPr lang="en-US"/>
              <a:t>.  Install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</a:t>
            </a:r>
            <a:r>
              <a:rPr lang="en-US"/>
              <a:t>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sl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it’s installed, use the sl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if you misspell “ls”?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should have seen a train go across the screen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	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754" y="2959894"/>
            <a:ext cx="5520491" cy="328495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if you misspell “ls”?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628650" y="1795319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look at the manual for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</a:t>
            </a:r>
            <a:r>
              <a:rPr lang="en-US"/>
              <a:t>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man sl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do the following flags do?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-a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-l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-F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334" y="3513311"/>
            <a:ext cx="5085572" cy="252179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32"/>
          <p:cNvSpPr txBox="1"/>
          <p:nvPr/>
        </p:nvSpPr>
        <p:spPr>
          <a:xfrm>
            <a:off x="121853" y="4604933"/>
            <a:ext cx="30919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 “q” to leave the terminal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6128813" y="1391527"/>
            <a:ext cx="289333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Almost every command has a manual in Linux, the manual can be found by typing “man” followed by the command</a:t>
            </a:r>
            <a:endParaRPr/>
          </a:p>
        </p:txBody>
      </p:sp>
      <p:cxnSp>
        <p:nvCxnSpPr>
          <p:cNvPr id="233" name="Google Shape;233;p32"/>
          <p:cNvCxnSpPr/>
          <p:nvPr/>
        </p:nvCxnSpPr>
        <p:spPr>
          <a:xfrm flipH="1">
            <a:off x="4783003" y="1627770"/>
            <a:ext cx="1345810" cy="23047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Fun with Linux Lab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628650" y="1692136"/>
            <a:ext cx="8286750" cy="3814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Materials needed</a:t>
            </a:r>
            <a:endParaRPr/>
          </a:p>
          <a:p>
            <a:pPr indent="-228584" lvl="1" marL="68575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Linux Virtual Machine</a:t>
            </a:r>
            <a:endParaRPr/>
          </a:p>
          <a:p>
            <a:pPr indent="-228584" lvl="2" marL="114292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APT package manager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Note: This lab is meant to be fun and not aligned to any objectives, but rather a unique/fun way to learn some Linux commands and tricks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if you misspell “ls”?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628650" y="1795319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those flags: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 -a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 -l 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sl -F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290" y="2398410"/>
            <a:ext cx="4955077" cy="244621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33"/>
          <p:cNvSpPr txBox="1"/>
          <p:nvPr/>
        </p:nvSpPr>
        <p:spPr>
          <a:xfrm>
            <a:off x="0" y="4133091"/>
            <a:ext cx="36776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Flags/options “-” is the Terminal’s way to give arguments for commands</a:t>
            </a:r>
            <a:endParaRPr/>
          </a:p>
        </p:txBody>
      </p:sp>
      <p:cxnSp>
        <p:nvCxnSpPr>
          <p:cNvPr id="242" name="Google Shape;242;p33"/>
          <p:cNvCxnSpPr/>
          <p:nvPr/>
        </p:nvCxnSpPr>
        <p:spPr>
          <a:xfrm flipH="1" rot="10800000">
            <a:off x="2092751" y="2318995"/>
            <a:ext cx="791851" cy="1709467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 and Mouse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Want to play cat and mouse?</a:t>
            </a:r>
            <a:endParaRPr/>
          </a:p>
          <a:p>
            <a:pPr indent="-507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Run the following commands to install oneko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oneko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oneko     </a:t>
            </a:r>
            <a:r>
              <a:rPr lang="en-US"/>
              <a:t>&lt;-- Runs the program</a:t>
            </a:r>
            <a:endParaRPr/>
          </a:p>
          <a:p>
            <a:pPr indent="-76184" lvl="1" marL="68575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happens?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 and Mouse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6306533" y="995262"/>
            <a:ext cx="25263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see a cat chasing your mouse around on the screen</a:t>
            </a:r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5287141" y="5338764"/>
            <a:ext cx="33238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a new Terminal to leave oneko running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1389566" y="5494296"/>
            <a:ext cx="332383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Notice that the cursor goes to the next line, this Terminal is controlling the cat (this controlling this “process” in the foreground</a:t>
            </a:r>
            <a:endParaRPr/>
          </a:p>
        </p:txBody>
      </p:sp>
      <p:pic>
        <p:nvPicPr>
          <p:cNvPr id="257" name="Google Shape;257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207" y="2195955"/>
            <a:ext cx="6189585" cy="2773112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8" name="Google Shape;258;p35"/>
          <p:cNvCxnSpPr/>
          <p:nvPr/>
        </p:nvCxnSpPr>
        <p:spPr>
          <a:xfrm flipH="1">
            <a:off x="5126636" y="1826259"/>
            <a:ext cx="2188564" cy="139662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p35"/>
          <p:cNvCxnSpPr/>
          <p:nvPr/>
        </p:nvCxnSpPr>
        <p:spPr>
          <a:xfrm rot="10800000">
            <a:off x="1858780" y="4586990"/>
            <a:ext cx="793979" cy="88734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 and Mouse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628650" y="1542822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7965" lvl="0" marL="22796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Leave oneko running and open a new Terminal</a:t>
            </a:r>
            <a:endParaRPr/>
          </a:p>
          <a:p>
            <a:pPr indent="-227965" lvl="0" marL="22796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Let a dog chase the mouse as well</a:t>
            </a:r>
            <a:endParaRPr/>
          </a:p>
          <a:p>
            <a:pPr indent="-227965" lvl="1" marL="68516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oneko -dog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6127423" y="2883857"/>
            <a:ext cx="25263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cat and dog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043" y="3020288"/>
            <a:ext cx="4155923" cy="334484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8" name="Google Shape;268;p36"/>
          <p:cNvCxnSpPr/>
          <p:nvPr/>
        </p:nvCxnSpPr>
        <p:spPr>
          <a:xfrm flipH="1">
            <a:off x="4572000" y="3199100"/>
            <a:ext cx="3287329" cy="2417929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9" name="Google Shape;269;p36"/>
          <p:cNvCxnSpPr/>
          <p:nvPr/>
        </p:nvCxnSpPr>
        <p:spPr>
          <a:xfrm flipH="1">
            <a:off x="5170714" y="3222411"/>
            <a:ext cx="1801881" cy="2394618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Cat and Mouse</a:t>
            </a:r>
            <a:endParaRPr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Press CTRL + C in the Terminal controlling the dog process to stop the dog</a:t>
            </a:r>
            <a:endParaRPr/>
          </a:p>
        </p:txBody>
      </p:sp>
      <p:sp>
        <p:nvSpPr>
          <p:cNvPr id="276" name="Google Shape;276;p37"/>
          <p:cNvSpPr txBox="1"/>
          <p:nvPr/>
        </p:nvSpPr>
        <p:spPr>
          <a:xfrm>
            <a:off x="496675" y="3295402"/>
            <a:ext cx="252638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CTRL+C is the kill command and stops/kills a process running in the Terminal</a:t>
            </a:r>
            <a:endParaRPr/>
          </a:p>
        </p:txBody>
      </p:sp>
      <p:cxnSp>
        <p:nvCxnSpPr>
          <p:cNvPr id="277" name="Google Shape;277;p37"/>
          <p:cNvCxnSpPr>
            <a:stCxn id="276" idx="3"/>
          </p:cNvCxnSpPr>
          <p:nvPr/>
        </p:nvCxnSpPr>
        <p:spPr>
          <a:xfrm flipH="1" rot="10800000">
            <a:off x="3023059" y="3657611"/>
            <a:ext cx="1358100" cy="176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043" y="3004935"/>
            <a:ext cx="3899807" cy="848129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Take the Red or Blue Pill?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Want to turn your computer into the Matrix?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cmatrix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cmatrix    </a:t>
            </a:r>
            <a:r>
              <a:rPr lang="en-US"/>
              <a:t>&lt;---Runs the program</a:t>
            </a:r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140" y="3537540"/>
            <a:ext cx="4543719" cy="222527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8"/>
          <p:cNvSpPr txBox="1"/>
          <p:nvPr/>
        </p:nvSpPr>
        <p:spPr>
          <a:xfrm>
            <a:off x="6966408" y="4735615"/>
            <a:ext cx="204561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Looks even better in full screen!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CTRL+C will stop cmatrix</a:t>
            </a:r>
            <a:endParaRPr b="1" i="0" sz="16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Take the Red or Blue Pill?</a:t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the manual for cmatrix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does the manual say will happen if you press the “$” while the cmatrix command is running?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072" y="3680714"/>
            <a:ext cx="5921253" cy="165368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39"/>
          <p:cNvSpPr txBox="1"/>
          <p:nvPr/>
        </p:nvSpPr>
        <p:spPr>
          <a:xfrm>
            <a:off x="100750" y="4139854"/>
            <a:ext cx="252638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line tells what the $ being pressed will change in the cmatrix program</a:t>
            </a:r>
            <a:endParaRPr/>
          </a:p>
        </p:txBody>
      </p:sp>
      <p:cxnSp>
        <p:nvCxnSpPr>
          <p:cNvPr id="295" name="Google Shape;295;p39"/>
          <p:cNvCxnSpPr>
            <a:stCxn id="294" idx="3"/>
          </p:cNvCxnSpPr>
          <p:nvPr/>
        </p:nvCxnSpPr>
        <p:spPr>
          <a:xfrm flipH="1" rot="10800000">
            <a:off x="2627134" y="4251563"/>
            <a:ext cx="710100" cy="426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Take the Red or Blue Pill?</a:t>
            </a:r>
            <a:endParaRPr/>
          </a:p>
        </p:txBody>
      </p:sp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Run the cmatrix program and then press the $.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cmatrix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$</a:t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701" y="3063100"/>
            <a:ext cx="4895126" cy="237678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40"/>
          <p:cNvSpPr txBox="1"/>
          <p:nvPr/>
        </p:nvSpPr>
        <p:spPr>
          <a:xfrm>
            <a:off x="100750" y="4139854"/>
            <a:ext cx="25263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notice the Matrix turn from green to blue!</a:t>
            </a:r>
            <a:endParaRPr/>
          </a:p>
        </p:txBody>
      </p:sp>
      <p:cxnSp>
        <p:nvCxnSpPr>
          <p:cNvPr id="304" name="Google Shape;304;p40"/>
          <p:cNvCxnSpPr>
            <a:stCxn id="303" idx="3"/>
          </p:cNvCxnSpPr>
          <p:nvPr/>
        </p:nvCxnSpPr>
        <p:spPr>
          <a:xfrm flipH="1" rot="10800000">
            <a:off x="2627134" y="4251453"/>
            <a:ext cx="710100" cy="303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Are You Cold?</a:t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628650" y="1542821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 start a fire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libaa-bin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aafire    </a:t>
            </a:r>
            <a:r>
              <a:rPr lang="en-US"/>
              <a:t>&lt;---starts the fire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9154" y="3429000"/>
            <a:ext cx="3705691" cy="293233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628650" y="365128"/>
            <a:ext cx="7886700" cy="76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Are You Cold?</a:t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452486" y="1373139"/>
            <a:ext cx="836157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Press “q” to exit the fire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Restart the fire but use the “&amp;” after the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aafire &amp;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251579" y="3244308"/>
            <a:ext cx="252638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Notice the “aafire” job is backgrounded and you are able to type another command.  The “&amp;” pushes a command/process to the background.</a:t>
            </a:r>
            <a:endParaRPr/>
          </a:p>
        </p:txBody>
      </p:sp>
      <p:cxnSp>
        <p:nvCxnSpPr>
          <p:cNvPr id="319" name="Google Shape;319;p42"/>
          <p:cNvCxnSpPr>
            <a:stCxn id="318" idx="3"/>
          </p:cNvCxnSpPr>
          <p:nvPr/>
        </p:nvCxnSpPr>
        <p:spPr>
          <a:xfrm flipH="1" rot="10800000">
            <a:off x="2777963" y="3346449"/>
            <a:ext cx="1284900" cy="805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663" y="3036517"/>
            <a:ext cx="4412154" cy="292757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Fun with Linux Lab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28650" y="1778000"/>
            <a:ext cx="7486650" cy="385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28625" lvl="0" marL="4286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APT repository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cowsay, fortune, and lolcat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The Number Pi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What if you misspell “ls”?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Cat and Mouse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Take the Red or Blue Pill?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Are You Cold?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New Identity?</a:t>
            </a:r>
            <a:endParaRPr/>
          </a:p>
          <a:p>
            <a:pPr indent="-428625" lvl="0" marL="4286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Aquarium? Yes Please!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1996" y="1447870"/>
            <a:ext cx="2043304" cy="213565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1602" y="3356461"/>
            <a:ext cx="3089788" cy="183857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628650" y="365128"/>
            <a:ext cx="7886700" cy="860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New Identity?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770052" y="1187779"/>
            <a:ext cx="7886700" cy="4800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rig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rig    </a:t>
            </a:r>
            <a:r>
              <a:rPr lang="en-US"/>
              <a:t>&lt;----Creates a new identity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844" y="2670673"/>
            <a:ext cx="7018578" cy="367225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43"/>
          <p:cNvSpPr txBox="1"/>
          <p:nvPr/>
        </p:nvSpPr>
        <p:spPr>
          <a:xfrm>
            <a:off x="-144348" y="2437399"/>
            <a:ext cx="12631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Identities</a:t>
            </a:r>
            <a:endParaRPr/>
          </a:p>
        </p:txBody>
      </p:sp>
      <p:cxnSp>
        <p:nvCxnSpPr>
          <p:cNvPr id="329" name="Google Shape;329;p43"/>
          <p:cNvCxnSpPr/>
          <p:nvPr/>
        </p:nvCxnSpPr>
        <p:spPr>
          <a:xfrm>
            <a:off x="628650" y="3022174"/>
            <a:ext cx="434061" cy="56593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0" name="Google Shape;330;p43"/>
          <p:cNvSpPr txBox="1"/>
          <p:nvPr/>
        </p:nvSpPr>
        <p:spPr>
          <a:xfrm>
            <a:off x="7534962" y="1871469"/>
            <a:ext cx="12631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Cozy fire</a:t>
            </a:r>
            <a:endParaRPr/>
          </a:p>
        </p:txBody>
      </p:sp>
      <p:cxnSp>
        <p:nvCxnSpPr>
          <p:cNvPr id="331" name="Google Shape;331;p43"/>
          <p:cNvCxnSpPr>
            <a:stCxn id="330" idx="2"/>
          </p:cNvCxnSpPr>
          <p:nvPr/>
        </p:nvCxnSpPr>
        <p:spPr>
          <a:xfrm flipH="1">
            <a:off x="7535058" y="2210023"/>
            <a:ext cx="631500" cy="1378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New Identity?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628650" y="1825626"/>
            <a:ext cx="588527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Where does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rig</a:t>
            </a:r>
            <a:r>
              <a:rPr lang="en-US"/>
              <a:t> command get these “identities” from?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rig</a:t>
            </a:r>
            <a:r>
              <a:rPr lang="en-US"/>
              <a:t> manual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man rig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Look for FILES section</a:t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207" y="2793776"/>
            <a:ext cx="3782495" cy="1438772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44"/>
          <p:cNvSpPr txBox="1"/>
          <p:nvPr/>
        </p:nvSpPr>
        <p:spPr>
          <a:xfrm>
            <a:off x="4996206" y="4797025"/>
            <a:ext cx="27714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file that the rig command pulls street names from</a:t>
            </a:r>
            <a:endParaRPr/>
          </a:p>
        </p:txBody>
      </p:sp>
      <p:cxnSp>
        <p:nvCxnSpPr>
          <p:cNvPr id="340" name="Google Shape;340;p44"/>
          <p:cNvCxnSpPr>
            <a:stCxn id="339" idx="0"/>
          </p:cNvCxnSpPr>
          <p:nvPr/>
        </p:nvCxnSpPr>
        <p:spPr>
          <a:xfrm flipH="1" rot="10800000">
            <a:off x="6381947" y="3429025"/>
            <a:ext cx="1140600" cy="1368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628650" y="365128"/>
            <a:ext cx="7886700" cy="964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New Identity?</a:t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628650" y="1329180"/>
            <a:ext cx="7886700" cy="4746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concatenate command to display the contents of the street names file: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cat </a:t>
            </a:r>
            <a:r>
              <a:rPr b="1" lang="en-US">
                <a:solidFill>
                  <a:srgbClr val="757070"/>
                </a:solidFill>
                <a:latin typeface="Courier"/>
                <a:ea typeface="Courier"/>
                <a:cs typeface="Courier"/>
                <a:sym typeface="Courier"/>
              </a:rPr>
              <a:t>&lt;path_to_file&gt;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/street.idx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47" name="Google Shape;347;p45"/>
          <p:cNvSpPr txBox="1"/>
          <p:nvPr/>
        </p:nvSpPr>
        <p:spPr>
          <a:xfrm>
            <a:off x="0" y="3608514"/>
            <a:ext cx="214931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 cat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displays the text of a file into the Terminal</a:t>
            </a:r>
            <a:endParaRPr/>
          </a:p>
        </p:txBody>
      </p:sp>
      <p:cxnSp>
        <p:nvCxnSpPr>
          <p:cNvPr id="348" name="Google Shape;348;p45"/>
          <p:cNvCxnSpPr>
            <a:stCxn id="347" idx="0"/>
          </p:cNvCxnSpPr>
          <p:nvPr/>
        </p:nvCxnSpPr>
        <p:spPr>
          <a:xfrm flipH="1" rot="10800000">
            <a:off x="1074656" y="2488614"/>
            <a:ext cx="377100" cy="1119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9" name="Google Shape;349;p45"/>
          <p:cNvSpPr txBox="1"/>
          <p:nvPr/>
        </p:nvSpPr>
        <p:spPr>
          <a:xfrm>
            <a:off x="3497344" y="5840983"/>
            <a:ext cx="2149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of street names the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rig</a:t>
            </a: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command pulls from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579" y="2748772"/>
            <a:ext cx="3064842" cy="301425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1" name="Google Shape;351;p45"/>
          <p:cNvCxnSpPr>
            <a:stCxn id="349" idx="0"/>
          </p:cNvCxnSpPr>
          <p:nvPr/>
        </p:nvCxnSpPr>
        <p:spPr>
          <a:xfrm rot="10800000">
            <a:off x="4012200" y="4515283"/>
            <a:ext cx="559800" cy="13257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628650" y="365127"/>
            <a:ext cx="7886700" cy="854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New Identity?</a:t>
            </a:r>
            <a:endParaRPr/>
          </a:p>
        </p:txBody>
      </p:sp>
      <p:sp>
        <p:nvSpPr>
          <p:cNvPr id="357" name="Google Shape;357;p46"/>
          <p:cNvSpPr txBox="1"/>
          <p:nvPr>
            <p:ph idx="1" type="body"/>
          </p:nvPr>
        </p:nvSpPr>
        <p:spPr>
          <a:xfrm>
            <a:off x="628650" y="1323975"/>
            <a:ext cx="7886700" cy="4852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Want to add streets to rig? Open the nano editor to add streets: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nano</a:t>
            </a:r>
            <a:r>
              <a:rPr lang="en-US"/>
              <a:t> </a:t>
            </a:r>
            <a:r>
              <a:rPr b="1" lang="en-US">
                <a:solidFill>
                  <a:srgbClr val="757070"/>
                </a:solidFill>
                <a:latin typeface="Courier"/>
                <a:ea typeface="Courier"/>
                <a:cs typeface="Courier"/>
                <a:sym typeface="Courier"/>
              </a:rPr>
              <a:t>&lt;path_to_file&gt;</a:t>
            </a:r>
            <a:r>
              <a:rPr b="1" lang="en-US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/street.idx</a:t>
            </a:r>
            <a:endParaRPr b="1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837" y="3775604"/>
            <a:ext cx="4025223" cy="223824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46"/>
          <p:cNvSpPr txBox="1"/>
          <p:nvPr/>
        </p:nvSpPr>
        <p:spPr>
          <a:xfrm>
            <a:off x="5453302" y="3997776"/>
            <a:ext cx="21493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nano editor</a:t>
            </a:r>
            <a:endParaRPr/>
          </a:p>
        </p:txBody>
      </p:sp>
      <p:cxnSp>
        <p:nvCxnSpPr>
          <p:cNvPr id="360" name="Google Shape;360;p46"/>
          <p:cNvCxnSpPr/>
          <p:nvPr/>
        </p:nvCxnSpPr>
        <p:spPr>
          <a:xfrm flipH="1">
            <a:off x="2492829" y="4167053"/>
            <a:ext cx="3210387" cy="94923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61" name="Google Shape;36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770" y="2704420"/>
            <a:ext cx="4914278" cy="63134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628650" y="365128"/>
            <a:ext cx="7886700" cy="907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New Identity?</a:t>
            </a:r>
            <a:endParaRPr/>
          </a:p>
        </p:txBody>
      </p:sp>
      <p:pic>
        <p:nvPicPr>
          <p:cNvPr id="367" name="Google Shape;36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57" y="1962165"/>
            <a:ext cx="4435224" cy="272819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47"/>
          <p:cNvSpPr txBox="1"/>
          <p:nvPr/>
        </p:nvSpPr>
        <p:spPr>
          <a:xfrm>
            <a:off x="628650" y="1323975"/>
            <a:ext cx="7886700" cy="72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street names!</a:t>
            </a:r>
            <a:endParaRPr/>
          </a:p>
        </p:txBody>
      </p:sp>
      <p:sp>
        <p:nvSpPr>
          <p:cNvPr id="369" name="Google Shape;369;p47"/>
          <p:cNvSpPr txBox="1"/>
          <p:nvPr/>
        </p:nvSpPr>
        <p:spPr>
          <a:xfrm>
            <a:off x="2653542" y="2771351"/>
            <a:ext cx="21493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Added street names</a:t>
            </a:r>
            <a:endParaRPr/>
          </a:p>
        </p:txBody>
      </p:sp>
      <p:cxnSp>
        <p:nvCxnSpPr>
          <p:cNvPr id="370" name="Google Shape;370;p47"/>
          <p:cNvCxnSpPr/>
          <p:nvPr/>
        </p:nvCxnSpPr>
        <p:spPr>
          <a:xfrm flipH="1">
            <a:off x="1753388" y="3109905"/>
            <a:ext cx="1244336" cy="856017"/>
          </a:xfrm>
          <a:prstGeom prst="straightConnector1">
            <a:avLst/>
          </a:prstGeom>
          <a:noFill/>
          <a:ln cap="flat" cmpd="sng" w="25400">
            <a:solidFill>
              <a:srgbClr val="545BA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47"/>
          <p:cNvSpPr txBox="1"/>
          <p:nvPr/>
        </p:nvSpPr>
        <p:spPr>
          <a:xfrm>
            <a:off x="5300200" y="2356767"/>
            <a:ext cx="357713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Exit the nano editor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CTRL+x to exit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“y” for yes that you want to save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Hit ENTER to confirm the file name</a:t>
            </a:r>
            <a:endParaRPr/>
          </a:p>
        </p:txBody>
      </p:sp>
      <p:sp>
        <p:nvSpPr>
          <p:cNvPr id="372" name="Google Shape;372;p47"/>
          <p:cNvSpPr txBox="1"/>
          <p:nvPr/>
        </p:nvSpPr>
        <p:spPr>
          <a:xfrm>
            <a:off x="507672" y="5031500"/>
            <a:ext cx="7886700" cy="72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rig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command until you see one of your new streets!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167" y="3634537"/>
            <a:ext cx="5397612" cy="2542427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8" name="Google Shape;378;p48"/>
          <p:cNvSpPr txBox="1"/>
          <p:nvPr>
            <p:ph type="title"/>
          </p:nvPr>
        </p:nvSpPr>
        <p:spPr>
          <a:xfrm>
            <a:off x="628650" y="365127"/>
            <a:ext cx="7886700" cy="879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461913" y="1338606"/>
            <a:ext cx="8682087" cy="4838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a new Terminal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Desktop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Desktop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Download the asciiaquarium files</a:t>
            </a:r>
            <a:endParaRPr/>
          </a:p>
        </p:txBody>
      </p:sp>
      <p:sp>
        <p:nvSpPr>
          <p:cNvPr id="380" name="Google Shape;380;p48"/>
          <p:cNvSpPr txBox="1"/>
          <p:nvPr/>
        </p:nvSpPr>
        <p:spPr>
          <a:xfrm>
            <a:off x="76199" y="3348086"/>
            <a:ext cx="8991601" cy="601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wget http://www.robobunny.com/projects/asciiquarium/asciiquarium.tar.gz</a:t>
            </a:r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3698617" y="5959311"/>
            <a:ext cx="2149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wget command retrieves content from web servers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6532776" y="1835344"/>
            <a:ext cx="2149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see the asciiquarium.tar.gz file on your Desktop</a:t>
            </a:r>
            <a:endParaRPr/>
          </a:p>
        </p:txBody>
      </p:sp>
      <p:cxnSp>
        <p:nvCxnSpPr>
          <p:cNvPr id="383" name="Google Shape;383;p48"/>
          <p:cNvCxnSpPr>
            <a:stCxn id="381" idx="0"/>
          </p:cNvCxnSpPr>
          <p:nvPr/>
        </p:nvCxnSpPr>
        <p:spPr>
          <a:xfrm rot="10800000">
            <a:off x="3417873" y="4702011"/>
            <a:ext cx="1355400" cy="1257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0219" y="1527488"/>
            <a:ext cx="3680779" cy="428281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" name="Google Shape;389;p49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390" name="Google Shape;390;p49"/>
          <p:cNvSpPr txBox="1"/>
          <p:nvPr/>
        </p:nvSpPr>
        <p:spPr>
          <a:xfrm>
            <a:off x="62206" y="2345455"/>
            <a:ext cx="478550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the website for www.robobunny.com/projects/asciiquarium, the wget command goes to this website and pulls the asciiquarium.tar.gz file from this website</a:t>
            </a:r>
            <a:endParaRPr/>
          </a:p>
        </p:txBody>
      </p:sp>
      <p:cxnSp>
        <p:nvCxnSpPr>
          <p:cNvPr id="391" name="Google Shape;391;p49"/>
          <p:cNvCxnSpPr/>
          <p:nvPr/>
        </p:nvCxnSpPr>
        <p:spPr>
          <a:xfrm>
            <a:off x="3082565" y="3429000"/>
            <a:ext cx="1847654" cy="52083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2" name="Google Shape;392;p49"/>
          <p:cNvSpPr txBox="1"/>
          <p:nvPr/>
        </p:nvSpPr>
        <p:spPr>
          <a:xfrm>
            <a:off x="1027286" y="4218345"/>
            <a:ext cx="318649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tar.gz file?  It is similar to a .zip file, it is a much larger file that is compressed down to a much smaller file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628650" y="365128"/>
            <a:ext cx="7886700" cy="1011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628650" y="1583703"/>
            <a:ext cx="7886700" cy="4640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Decompress the file using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tar -zxf asciiquarium.tar.gz</a:t>
            </a:r>
            <a:endParaRPr/>
          </a:p>
        </p:txBody>
      </p:sp>
      <p:sp>
        <p:nvSpPr>
          <p:cNvPr id="399" name="Google Shape;399;p50"/>
          <p:cNvSpPr txBox="1"/>
          <p:nvPr/>
        </p:nvSpPr>
        <p:spPr>
          <a:xfrm>
            <a:off x="1263192" y="5041919"/>
            <a:ext cx="458991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see the asciiquarium_1.1 directory appear on your Desktop!  This file has been decompressed/unzipped and brought to the Desktop</a:t>
            </a:r>
            <a:endParaRPr/>
          </a:p>
        </p:txBody>
      </p:sp>
      <p:sp>
        <p:nvSpPr>
          <p:cNvPr id="400" name="Google Shape;400;p50"/>
          <p:cNvSpPr txBox="1"/>
          <p:nvPr/>
        </p:nvSpPr>
        <p:spPr>
          <a:xfrm>
            <a:off x="6047239" y="4588309"/>
            <a:ext cx="266224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-x extracts the files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-f denotes the file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-z filters the .gz</a:t>
            </a:r>
            <a:endParaRPr b="1" i="0" sz="16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1" i="0" sz="16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1" name="Google Shape;4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150" y="2962099"/>
            <a:ext cx="5145094" cy="981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folder with white text&#10;&#10;Description automatically generated" id="402" name="Google Shape;40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46" y="2591168"/>
            <a:ext cx="868982" cy="1744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0"/>
          <p:cNvCxnSpPr/>
          <p:nvPr/>
        </p:nvCxnSpPr>
        <p:spPr>
          <a:xfrm rot="10800000">
            <a:off x="1252879" y="3965191"/>
            <a:ext cx="593889" cy="100746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628650" y="365128"/>
            <a:ext cx="7886700" cy="916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628650" y="1282046"/>
            <a:ext cx="7886700" cy="4894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into the asciiquarium_1.1 folder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asciiquarium_1.1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out the files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507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0" name="Google Shape;410;p51"/>
          <p:cNvSpPr txBox="1"/>
          <p:nvPr/>
        </p:nvSpPr>
        <p:spPr>
          <a:xfrm>
            <a:off x="1834341" y="4915095"/>
            <a:ext cx="54753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see the asciiquarium program as well as the README document!</a:t>
            </a:r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302" y="3201381"/>
            <a:ext cx="6124919" cy="96783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2" name="Google Shape;412;p51"/>
          <p:cNvCxnSpPr/>
          <p:nvPr/>
        </p:nvCxnSpPr>
        <p:spPr>
          <a:xfrm flipH="1" rot="10800000">
            <a:off x="2422689" y="4005943"/>
            <a:ext cx="2410568" cy="89988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18" name="Google Shape;418;p52"/>
          <p:cNvSpPr txBox="1"/>
          <p:nvPr>
            <p:ph idx="1" type="body"/>
          </p:nvPr>
        </p:nvSpPr>
        <p:spPr>
          <a:xfrm>
            <a:off x="628649" y="1489435"/>
            <a:ext cx="8204265" cy="4687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Try to use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./asciiquarium </a:t>
            </a:r>
            <a:r>
              <a:rPr lang="en-US"/>
              <a:t>or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./asciiquarium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4" lvl="2" marL="1142929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You should have received “command not found”</a:t>
            </a:r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3568307" y="5127984"/>
            <a:ext cx="365262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asciiquarium program is not executable at this point</a:t>
            </a:r>
            <a:endParaRPr/>
          </a:p>
        </p:txBody>
      </p:sp>
      <p:sp>
        <p:nvSpPr>
          <p:cNvPr id="420" name="Google Shape;420;p52"/>
          <p:cNvSpPr txBox="1"/>
          <p:nvPr/>
        </p:nvSpPr>
        <p:spPr>
          <a:xfrm>
            <a:off x="6537781" y="1372111"/>
            <a:ext cx="2453915" cy="581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dot slash executes a program</a:t>
            </a:r>
            <a:endParaRPr/>
          </a:p>
        </p:txBody>
      </p:sp>
      <p:cxnSp>
        <p:nvCxnSpPr>
          <p:cNvPr id="421" name="Google Shape;421;p52"/>
          <p:cNvCxnSpPr/>
          <p:nvPr/>
        </p:nvCxnSpPr>
        <p:spPr>
          <a:xfrm flipH="1">
            <a:off x="5627803" y="1833570"/>
            <a:ext cx="1442300" cy="15452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22" name="Google Shape;4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742" y="3046852"/>
            <a:ext cx="4308077" cy="126475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3" name="Google Shape;423;p52"/>
          <p:cNvCxnSpPr/>
          <p:nvPr/>
        </p:nvCxnSpPr>
        <p:spPr>
          <a:xfrm rot="10800000">
            <a:off x="5006715" y="3679230"/>
            <a:ext cx="479685" cy="143952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APT Repository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First thing you need to do is make sure your APT repository is up to date, run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update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1319702" y="4320916"/>
            <a:ext cx="3605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the simple command to update the APT repository</a:t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 flipH="1" rot="10800000">
            <a:off x="3122677" y="3465108"/>
            <a:ext cx="308680" cy="891916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1197204" y="3429000"/>
            <a:ext cx="3308808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628650" y="365128"/>
            <a:ext cx="7886700" cy="1152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628650" y="1762812"/>
            <a:ext cx="7886700" cy="4414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Make the asciiquarium file executable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chmod +x asciiquarium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r>
              <a:rPr lang="en-US"/>
              <a:t> to check that it is now executable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</p:txBody>
      </p:sp>
      <p:sp>
        <p:nvSpPr>
          <p:cNvPr id="430" name="Google Shape;430;p53"/>
          <p:cNvSpPr txBox="1"/>
          <p:nvPr/>
        </p:nvSpPr>
        <p:spPr>
          <a:xfrm>
            <a:off x="1551537" y="5254459"/>
            <a:ext cx="57919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Notice the asciiquarium has changed colors.  The “chmod +x” command makes asciiquarium an executable file</a:t>
            </a:r>
            <a:endParaRPr/>
          </a:p>
        </p:txBody>
      </p:sp>
      <p:pic>
        <p:nvPicPr>
          <p:cNvPr id="431" name="Google Shape;4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186" y="3449372"/>
            <a:ext cx="4805281" cy="131659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2" name="Google Shape;432;p53"/>
          <p:cNvCxnSpPr/>
          <p:nvPr/>
        </p:nvCxnSpPr>
        <p:spPr>
          <a:xfrm flipH="1" rot="10800000">
            <a:off x="3573422" y="4786336"/>
            <a:ext cx="1193450" cy="46812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3" name="Google Shape;433;p53"/>
          <p:cNvCxnSpPr/>
          <p:nvPr/>
        </p:nvCxnSpPr>
        <p:spPr>
          <a:xfrm flipH="1" rot="10800000">
            <a:off x="2413262" y="3969888"/>
            <a:ext cx="433417" cy="128457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4"/>
          <p:cNvSpPr txBox="1"/>
          <p:nvPr>
            <p:ph type="title"/>
          </p:nvPr>
        </p:nvSpPr>
        <p:spPr>
          <a:xfrm>
            <a:off x="628650" y="365127"/>
            <a:ext cx="7886700" cy="926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39" name="Google Shape;439;p54"/>
          <p:cNvSpPr txBox="1"/>
          <p:nvPr>
            <p:ph idx="1" type="body"/>
          </p:nvPr>
        </p:nvSpPr>
        <p:spPr>
          <a:xfrm>
            <a:off x="628650" y="1385740"/>
            <a:ext cx="7886700" cy="47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Try to execute the asciiquarium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./asciiquarium </a:t>
            </a:r>
            <a:endParaRPr/>
          </a:p>
        </p:txBody>
      </p:sp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9" y="2904842"/>
            <a:ext cx="4739762" cy="2395393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1" name="Google Shape;441;p54"/>
          <p:cNvSpPr txBox="1"/>
          <p:nvPr/>
        </p:nvSpPr>
        <p:spPr>
          <a:xfrm>
            <a:off x="1343145" y="5767885"/>
            <a:ext cx="57919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 asciiquarium</a:t>
            </a:r>
            <a:endParaRPr b="1" i="0" sz="1600" u="none" cap="none" strike="noStrike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42" name="Google Shape;442;p54"/>
          <p:cNvCxnSpPr/>
          <p:nvPr/>
        </p:nvCxnSpPr>
        <p:spPr>
          <a:xfrm rot="10800000">
            <a:off x="2697539" y="4303308"/>
            <a:ext cx="706201" cy="138004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3" name="Google Shape;443;p54"/>
          <p:cNvSpPr txBox="1"/>
          <p:nvPr/>
        </p:nvSpPr>
        <p:spPr>
          <a:xfrm>
            <a:off x="4904885" y="4283358"/>
            <a:ext cx="4214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Chances are that you need to install Term::Animation, the next few slides will walk through installing Term::Animation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829" y="2592293"/>
            <a:ext cx="4676359" cy="85671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5" name="Google Shape;445;p54"/>
          <p:cNvCxnSpPr/>
          <p:nvPr/>
        </p:nvCxnSpPr>
        <p:spPr>
          <a:xfrm rot="10800000">
            <a:off x="5119528" y="2939806"/>
            <a:ext cx="706201" cy="138004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type="title"/>
          </p:nvPr>
        </p:nvSpPr>
        <p:spPr>
          <a:xfrm>
            <a:off x="628650" y="365127"/>
            <a:ext cx="7886700" cy="711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468394" y="1282045"/>
            <a:ext cx="7886700" cy="4498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the following commands to install Term-Animation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sudo apt-get install libcurses-perl</a:t>
            </a:r>
            <a:endParaRPr b="1" sz="1800">
              <a:solidFill>
                <a:srgbClr val="21252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cd /tmp</a:t>
            </a:r>
            <a:endParaRPr b="1" sz="1800">
              <a:solidFill>
                <a:srgbClr val="21252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wget http://search.cpan.org/CPAN/authors/id/K/KB/KBAUCOM/Term-Animation-2.4.tar.gz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tar -zxf Term-Animation-2.4.tar.gz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cd Term-Animation-2.4/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perl Makefile.PL &amp;&amp; make &amp;&amp; make test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2529"/>
              </a:buClr>
              <a:buSzPts val="1800"/>
              <a:buChar char="•"/>
            </a:pPr>
            <a:r>
              <a:rPr b="1" lang="en-US" sz="1800">
                <a:solidFill>
                  <a:srgbClr val="212529"/>
                </a:solidFill>
                <a:latin typeface="Courier"/>
                <a:ea typeface="Courier"/>
                <a:cs typeface="Courier"/>
                <a:sym typeface="Courier"/>
              </a:rPr>
              <a:t>sudo make install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3187734" y="5174810"/>
            <a:ext cx="41844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“&amp;&amp;” command executes the next command if and only if the previous command succeeds. </a:t>
            </a:r>
            <a:endParaRPr/>
          </a:p>
        </p:txBody>
      </p:sp>
      <p:cxnSp>
        <p:nvCxnSpPr>
          <p:cNvPr id="453" name="Google Shape;453;p55"/>
          <p:cNvCxnSpPr/>
          <p:nvPr/>
        </p:nvCxnSpPr>
        <p:spPr>
          <a:xfrm rot="10800000">
            <a:off x="3337386" y="4421171"/>
            <a:ext cx="932957" cy="75364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4" name="Google Shape;454;p55"/>
          <p:cNvCxnSpPr/>
          <p:nvPr/>
        </p:nvCxnSpPr>
        <p:spPr>
          <a:xfrm rot="10800000">
            <a:off x="4397604" y="4351376"/>
            <a:ext cx="348792" cy="82343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628650" y="365128"/>
            <a:ext cx="7886700" cy="813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Aquarium? Yes Please!</a:t>
            </a:r>
            <a:endParaRPr/>
          </a:p>
        </p:txBody>
      </p:sp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628650" y="1178353"/>
            <a:ext cx="7886700" cy="4998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Let’s try to run the aquarium again, navigate to the aquarium directory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b="1" lang="en-US" sz="2000">
                <a:solidFill>
                  <a:srgbClr val="3F3F3F"/>
                </a:solidFill>
                <a:latin typeface="Courier"/>
                <a:ea typeface="Courier"/>
                <a:cs typeface="Courier"/>
                <a:sym typeface="Courier"/>
              </a:rPr>
              <a:t>&lt;path_to_asciiquarium&gt;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Execute the aquarium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./asciiquarium</a:t>
            </a:r>
            <a:endParaRPr b="1" sz="2000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61" name="Google Shape;46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9574" y="2948610"/>
            <a:ext cx="5403917" cy="273132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2" name="Google Shape;462;p56"/>
          <p:cNvSpPr txBox="1"/>
          <p:nvPr/>
        </p:nvSpPr>
        <p:spPr>
          <a:xfrm>
            <a:off x="208863" y="4040839"/>
            <a:ext cx="29025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press “q” or CTRL+C to exit the aquarium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APT Repository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APT (Advanced Package Tool) is a tool to gain access to software repositories for certain Linux distros.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Search a repository with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sudo apt-cache search </a:t>
            </a:r>
            <a:r>
              <a:rPr b="1" lang="en-US" sz="2000">
                <a:solidFill>
                  <a:srgbClr val="7F7F7F"/>
                </a:solidFill>
                <a:latin typeface="Courier"/>
                <a:ea typeface="Courier"/>
                <a:cs typeface="Courier"/>
                <a:sym typeface="Courier"/>
              </a:rPr>
              <a:t>&lt;what_to_search&gt; 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Install a program from the repository with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sudo apt-get install </a:t>
            </a:r>
            <a:r>
              <a:rPr b="1" lang="en-US" sz="2000">
                <a:solidFill>
                  <a:srgbClr val="7F7F7F"/>
                </a:solidFill>
                <a:latin typeface="Courier"/>
                <a:ea typeface="Courier"/>
                <a:cs typeface="Courier"/>
                <a:sym typeface="Courier"/>
              </a:rPr>
              <a:t>&lt;program_name&gt; 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>
              <a:solidFill>
                <a:srgbClr val="7F7F7F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28650" y="204872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APT Repository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28650" y="1398459"/>
            <a:ext cx="595125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Search for the computer game snake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apt-cache search snake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 the game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nsnake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4" lvl="1" marL="68575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Notice that nsnake is a classic snake game on the terminal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Install nsnake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nsnake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4555" y="1396040"/>
            <a:ext cx="2780907" cy="1021306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APT Repository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58968" y="1429701"/>
            <a:ext cx="627177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Once nsnake is installed, play nsnake with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nsnake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Once done, use the following command to remove nsnake from the system: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remove nsnake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639" y="2259107"/>
            <a:ext cx="2855958" cy="170751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5772" y="4535043"/>
            <a:ext cx="6047640" cy="1015927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0"/>
          <p:cNvSpPr txBox="1"/>
          <p:nvPr/>
        </p:nvSpPr>
        <p:spPr>
          <a:xfrm>
            <a:off x="1545995" y="5957740"/>
            <a:ext cx="51847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ever see a message like this, it’s just asking if you’re ok with making changes to the disk. You can just type “y” and hit ENTER to say yes.</a:t>
            </a:r>
            <a:endParaRPr/>
          </a:p>
        </p:txBody>
      </p:sp>
      <p:cxnSp>
        <p:nvCxnSpPr>
          <p:cNvPr id="145" name="Google Shape;145;p20"/>
          <p:cNvCxnSpPr>
            <a:stCxn id="144" idx="0"/>
          </p:cNvCxnSpPr>
          <p:nvPr/>
        </p:nvCxnSpPr>
        <p:spPr>
          <a:xfrm rot="10800000">
            <a:off x="4138367" y="5550940"/>
            <a:ext cx="0" cy="406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Install cowsay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cowsay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Install fortune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fortune</a:t>
            </a:r>
            <a:endParaRPr/>
          </a:p>
          <a:p>
            <a:pPr indent="-228585" lvl="0" marL="22858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Install lolcat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apt-get install lolcat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cowsay, fortune, and lolcat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628650" y="1825626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85" lvl="0" marL="228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cowsay with the following command:</a:t>
            </a:r>
            <a:endParaRPr/>
          </a:p>
          <a:p>
            <a:pPr indent="0" lvl="1" marL="45717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cowsay Hello World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6213877" y="3429000"/>
            <a:ext cx="27714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Helvetica Neue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else can you get the cow to say?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3880" y="3034766"/>
            <a:ext cx="3859990" cy="277611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security Template_4x3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